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57" r:id="rId6"/>
    <p:sldId id="266" r:id="rId7"/>
    <p:sldId id="267" r:id="rId8"/>
    <p:sldId id="261"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yshla Rodriguez Melendez" userId="8e7e6245-9d14-406e-b52e-a210afd99393" providerId="ADAL" clId="{853B686B-5885-4568-AB0A-5140915CEDAF}"/>
    <pc:docChg chg="modSld">
      <pc:chgData name="Keyshla Rodriguez Melendez" userId="8e7e6245-9d14-406e-b52e-a210afd99393" providerId="ADAL" clId="{853B686B-5885-4568-AB0A-5140915CEDAF}" dt="2026-07-30T18:10:38.468" v="36" actId="20577"/>
      <pc:docMkLst>
        <pc:docMk/>
      </pc:docMkLst>
      <pc:sldChg chg="modSp mod">
        <pc:chgData name="Keyshla Rodriguez Melendez" userId="8e7e6245-9d14-406e-b52e-a210afd99393" providerId="ADAL" clId="{853B686B-5885-4568-AB0A-5140915CEDAF}" dt="2026-07-30T18:10:38.468" v="36" actId="20577"/>
        <pc:sldMkLst>
          <pc:docMk/>
          <pc:sldMk cId="2795443182" sldId="263"/>
        </pc:sldMkLst>
        <pc:spChg chg="mod">
          <ac:chgData name="Keyshla Rodriguez Melendez" userId="8e7e6245-9d14-406e-b52e-a210afd99393" providerId="ADAL" clId="{853B686B-5885-4568-AB0A-5140915CEDAF}" dt="2026-07-30T18:10:38.468" v="36" actId="20577"/>
          <ac:spMkLst>
            <pc:docMk/>
            <pc:sldMk cId="2795443182" sldId="263"/>
            <ac:spMk id="4" creationId="{D912B919-2C9E-BCA8-9E62-370407A72B3B}"/>
          </ac:spMkLst>
        </pc:spChg>
      </pc:sldChg>
      <pc:sldChg chg="modSp mod">
        <pc:chgData name="Keyshla Rodriguez Melendez" userId="8e7e6245-9d14-406e-b52e-a210afd99393" providerId="ADAL" clId="{853B686B-5885-4568-AB0A-5140915CEDAF}" dt="2026-07-17T18:32:10.475" v="34" actId="20577"/>
        <pc:sldMkLst>
          <pc:docMk/>
          <pc:sldMk cId="2376220896" sldId="266"/>
        </pc:sldMkLst>
        <pc:spChg chg="mod">
          <ac:chgData name="Keyshla Rodriguez Melendez" userId="8e7e6245-9d14-406e-b52e-a210afd99393" providerId="ADAL" clId="{853B686B-5885-4568-AB0A-5140915CEDAF}" dt="2026-07-17T18:32:10.475" v="34" actId="20577"/>
          <ac:spMkLst>
            <pc:docMk/>
            <pc:sldMk cId="2376220896" sldId="266"/>
            <ac:spMk id="3" creationId="{01815B26-5AD0-3890-10FA-699DF124C520}"/>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C01CC457-5F49-49C2-A1CA-B1EFB70B087C}" type="datetimeFigureOut">
              <a:rPr lang="en-US" smtClean="0"/>
              <a:t>7/30/2026</a:t>
            </a:fld>
            <a:endParaRPr 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7A5BBF7E-0151-4EB7-BC53-4725CBB15C9E}" type="slidenum">
              <a:rPr lang="en-US" smtClean="0"/>
              <a:t>‹#›</a:t>
            </a:fld>
            <a:endParaRPr lang="en-US"/>
          </a:p>
        </p:txBody>
      </p:sp>
    </p:spTree>
    <p:extLst>
      <p:ext uri="{BB962C8B-B14F-4D97-AF65-F5344CB8AC3E}">
        <p14:creationId xmlns:p14="http://schemas.microsoft.com/office/powerpoint/2010/main" val="233386651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1CC457-5F49-49C2-A1CA-B1EFB70B087C}"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5BBF7E-0151-4EB7-BC53-4725CBB15C9E}" type="slidenum">
              <a:rPr lang="en-US" smtClean="0"/>
              <a:t>‹#›</a:t>
            </a:fld>
            <a:endParaRPr lang="en-US"/>
          </a:p>
        </p:txBody>
      </p:sp>
    </p:spTree>
    <p:extLst>
      <p:ext uri="{BB962C8B-B14F-4D97-AF65-F5344CB8AC3E}">
        <p14:creationId xmlns:p14="http://schemas.microsoft.com/office/powerpoint/2010/main" val="3892530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1CC457-5F49-49C2-A1CA-B1EFB70B087C}"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5BBF7E-0151-4EB7-BC53-4725CBB15C9E}" type="slidenum">
              <a:rPr lang="en-US" smtClean="0"/>
              <a:t>‹#›</a:t>
            </a:fld>
            <a:endParaRPr lang="en-US"/>
          </a:p>
        </p:txBody>
      </p:sp>
    </p:spTree>
    <p:extLst>
      <p:ext uri="{BB962C8B-B14F-4D97-AF65-F5344CB8AC3E}">
        <p14:creationId xmlns:p14="http://schemas.microsoft.com/office/powerpoint/2010/main" val="2343074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1CC457-5F49-49C2-A1CA-B1EFB70B087C}" type="datetimeFigureOut">
              <a:rPr lang="en-US" smtClean="0"/>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5BBF7E-0151-4EB7-BC53-4725CBB15C9E}" type="slidenum">
              <a:rPr lang="en-US" smtClean="0"/>
              <a:t>‹#›</a:t>
            </a:fld>
            <a:endParaRPr lang="en-US"/>
          </a:p>
        </p:txBody>
      </p:sp>
    </p:spTree>
    <p:extLst>
      <p:ext uri="{BB962C8B-B14F-4D97-AF65-F5344CB8AC3E}">
        <p14:creationId xmlns:p14="http://schemas.microsoft.com/office/powerpoint/2010/main" val="3559667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01CC457-5F49-49C2-A1CA-B1EFB70B087C}" type="datetimeFigureOut">
              <a:rPr lang="en-US" smtClean="0"/>
              <a:t>7/30/2026</a:t>
            </a:fld>
            <a:endParaRPr 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8604504" y="5211060"/>
            <a:ext cx="2112264" cy="228600"/>
          </a:xfrm>
        </p:spPr>
        <p:txBody>
          <a:bodyPr/>
          <a:lstStyle/>
          <a:p>
            <a:fld id="{7A5BBF7E-0151-4EB7-BC53-4725CBB15C9E}" type="slidenum">
              <a:rPr lang="en-US" smtClean="0"/>
              <a:t>‹#›</a:t>
            </a:fld>
            <a:endParaRPr lang="en-US"/>
          </a:p>
        </p:txBody>
      </p:sp>
    </p:spTree>
    <p:extLst>
      <p:ext uri="{BB962C8B-B14F-4D97-AF65-F5344CB8AC3E}">
        <p14:creationId xmlns:p14="http://schemas.microsoft.com/office/powerpoint/2010/main" val="165474863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1CC457-5F49-49C2-A1CA-B1EFB70B087C}"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5BBF7E-0151-4EB7-BC53-4725CBB15C9E}" type="slidenum">
              <a:rPr lang="en-US" smtClean="0"/>
              <a:t>‹#›</a:t>
            </a:fld>
            <a:endParaRPr lang="en-US"/>
          </a:p>
        </p:txBody>
      </p:sp>
    </p:spTree>
    <p:extLst>
      <p:ext uri="{BB962C8B-B14F-4D97-AF65-F5344CB8AC3E}">
        <p14:creationId xmlns:p14="http://schemas.microsoft.com/office/powerpoint/2010/main" val="1718928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1CC457-5F49-49C2-A1CA-B1EFB70B087C}" type="datetimeFigureOut">
              <a:rPr lang="en-US" smtClean="0"/>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5BBF7E-0151-4EB7-BC53-4725CBB15C9E}" type="slidenum">
              <a:rPr lang="en-US" smtClean="0"/>
              <a:t>‹#›</a:t>
            </a:fld>
            <a:endParaRPr lang="en-US"/>
          </a:p>
        </p:txBody>
      </p:sp>
    </p:spTree>
    <p:extLst>
      <p:ext uri="{BB962C8B-B14F-4D97-AF65-F5344CB8AC3E}">
        <p14:creationId xmlns:p14="http://schemas.microsoft.com/office/powerpoint/2010/main" val="296365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1CC457-5F49-49C2-A1CA-B1EFB70B087C}" type="datetimeFigureOut">
              <a:rPr lang="en-US" smtClean="0"/>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5BBF7E-0151-4EB7-BC53-4725CBB15C9E}" type="slidenum">
              <a:rPr lang="en-US" smtClean="0"/>
              <a:t>‹#›</a:t>
            </a:fld>
            <a:endParaRPr lang="en-US"/>
          </a:p>
        </p:txBody>
      </p:sp>
    </p:spTree>
    <p:extLst>
      <p:ext uri="{BB962C8B-B14F-4D97-AF65-F5344CB8AC3E}">
        <p14:creationId xmlns:p14="http://schemas.microsoft.com/office/powerpoint/2010/main" val="2113216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1CC457-5F49-49C2-A1CA-B1EFB70B087C}" type="datetimeFigureOut">
              <a:rPr lang="en-US" smtClean="0"/>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5BBF7E-0151-4EB7-BC53-4725CBB15C9E}" type="slidenum">
              <a:rPr lang="en-US" smtClean="0"/>
              <a:t>‹#›</a:t>
            </a:fld>
            <a:endParaRPr lang="en-US"/>
          </a:p>
        </p:txBody>
      </p:sp>
    </p:spTree>
    <p:extLst>
      <p:ext uri="{BB962C8B-B14F-4D97-AF65-F5344CB8AC3E}">
        <p14:creationId xmlns:p14="http://schemas.microsoft.com/office/powerpoint/2010/main" val="2864012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C01CC457-5F49-49C2-A1CA-B1EFB70B087C}" type="datetimeFigureOut">
              <a:rPr lang="en-US" smtClean="0"/>
              <a:t>7/30/2026</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7A5BBF7E-0151-4EB7-BC53-4725CBB15C9E}" type="slidenum">
              <a:rPr lang="en-US" smtClean="0"/>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66898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C01CC457-5F49-49C2-A1CA-B1EFB70B087C}" type="datetimeFigureOut">
              <a:rPr lang="en-US" smtClean="0"/>
              <a:t>7/30/2026</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7A5BBF7E-0151-4EB7-BC53-4725CBB15C9E}" type="slidenum">
              <a:rPr lang="en-US" smtClean="0"/>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36540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en-US"/>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01CC457-5F49-49C2-A1CA-B1EFB70B087C}" type="datetimeFigureOut">
              <a:rPr lang="en-US" smtClean="0"/>
              <a:t>7/30/2026</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7A5BBF7E-0151-4EB7-BC53-4725CBB15C9E}" type="slidenum">
              <a:rPr lang="en-US" smtClean="0"/>
              <a:t>‹#›</a:t>
            </a:fld>
            <a:endParaRPr lang="en-US"/>
          </a:p>
        </p:txBody>
      </p:sp>
    </p:spTree>
    <p:extLst>
      <p:ext uri="{BB962C8B-B14F-4D97-AF65-F5344CB8AC3E}">
        <p14:creationId xmlns:p14="http://schemas.microsoft.com/office/powerpoint/2010/main" val="30202806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agonzalez@esfl.org" TargetMode="External"/><Relationship Id="rId2" Type="http://schemas.openxmlformats.org/officeDocument/2006/relationships/hyperlink" Target="mailto:lrestrepo@esfl.org" TargetMode="External"/><Relationship Id="rId1" Type="http://schemas.openxmlformats.org/officeDocument/2006/relationships/slideLayout" Target="../slideLayouts/slideLayout5.xml"/><Relationship Id="rId5" Type="http://schemas.openxmlformats.org/officeDocument/2006/relationships/hyperlink" Target="mailto:NCardona@esfl.org" TargetMode="External"/><Relationship Id="rId4" Type="http://schemas.openxmlformats.org/officeDocument/2006/relationships/hyperlink" Target="mailto:tkruger@esfl.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nrodriguez-melendez@esfl.org" TargetMode="External"/><Relationship Id="rId7" Type="http://schemas.openxmlformats.org/officeDocument/2006/relationships/hyperlink" Target="mailto:zhill@esfl.org" TargetMode="External"/><Relationship Id="rId2" Type="http://schemas.openxmlformats.org/officeDocument/2006/relationships/hyperlink" Target="mailto:nrodriguez-Salazar@esfl.org" TargetMode="External"/><Relationship Id="rId1" Type="http://schemas.openxmlformats.org/officeDocument/2006/relationships/slideLayout" Target="../slideLayouts/slideLayout5.xml"/><Relationship Id="rId6" Type="http://schemas.openxmlformats.org/officeDocument/2006/relationships/hyperlink" Target="mailto:jmalcolm@esfl.org" TargetMode="External"/><Relationship Id="rId5" Type="http://schemas.openxmlformats.org/officeDocument/2006/relationships/hyperlink" Target="mailto:krodriguez-melendez@esfl.org" TargetMode="External"/><Relationship Id="rId4" Type="http://schemas.openxmlformats.org/officeDocument/2006/relationships/hyperlink" Target="mailto:jlopez@esfl.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C0958-F499-0A60-98C5-8D6E71BC4D31}"/>
              </a:ext>
            </a:extLst>
          </p:cNvPr>
          <p:cNvSpPr>
            <a:spLocks noGrp="1"/>
          </p:cNvSpPr>
          <p:nvPr>
            <p:ph type="ctrTitle"/>
          </p:nvPr>
        </p:nvSpPr>
        <p:spPr/>
        <p:txBody>
          <a:bodyPr/>
          <a:lstStyle/>
          <a:p>
            <a:r>
              <a:rPr lang="en-US" dirty="0"/>
              <a:t>Community Provider</a:t>
            </a:r>
          </a:p>
        </p:txBody>
      </p:sp>
      <p:sp>
        <p:nvSpPr>
          <p:cNvPr id="3" name="Subtitle 2">
            <a:extLst>
              <a:ext uri="{FF2B5EF4-FFF2-40B4-BE49-F238E27FC236}">
                <a16:creationId xmlns:a16="http://schemas.microsoft.com/office/drawing/2014/main" id="{B150E553-4EB4-129A-73D4-9E3D362DB6D7}"/>
              </a:ext>
            </a:extLst>
          </p:cNvPr>
          <p:cNvSpPr>
            <a:spLocks noGrp="1"/>
          </p:cNvSpPr>
          <p:nvPr>
            <p:ph type="subTitle" idx="1"/>
          </p:nvPr>
        </p:nvSpPr>
        <p:spPr/>
        <p:txBody>
          <a:bodyPr/>
          <a:lstStyle/>
          <a:p>
            <a:r>
              <a:rPr lang="en-US" dirty="0"/>
              <a:t>Updated 7/8/2026 by Keyshla Rodriguez Melendez, Sr. Billing Manager</a:t>
            </a:r>
          </a:p>
        </p:txBody>
      </p:sp>
    </p:spTree>
    <p:extLst>
      <p:ext uri="{BB962C8B-B14F-4D97-AF65-F5344CB8AC3E}">
        <p14:creationId xmlns:p14="http://schemas.microsoft.com/office/powerpoint/2010/main" val="1961275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6424A-B3AD-3850-AD14-115069177B62}"/>
              </a:ext>
            </a:extLst>
          </p:cNvPr>
          <p:cNvSpPr>
            <a:spLocks noGrp="1"/>
          </p:cNvSpPr>
          <p:nvPr>
            <p:ph type="title"/>
          </p:nvPr>
        </p:nvSpPr>
        <p:spPr/>
        <p:txBody>
          <a:bodyPr/>
          <a:lstStyle/>
          <a:p>
            <a:r>
              <a:rPr lang="en-US" dirty="0"/>
              <a:t>Other Inquiries Points of Contact</a:t>
            </a:r>
          </a:p>
        </p:txBody>
      </p:sp>
      <p:sp>
        <p:nvSpPr>
          <p:cNvPr id="3" name="Text Placeholder 2">
            <a:extLst>
              <a:ext uri="{FF2B5EF4-FFF2-40B4-BE49-F238E27FC236}">
                <a16:creationId xmlns:a16="http://schemas.microsoft.com/office/drawing/2014/main" id="{35389CFD-BE55-AD31-3C12-3BE4973AEA3A}"/>
              </a:ext>
            </a:extLst>
          </p:cNvPr>
          <p:cNvSpPr>
            <a:spLocks noGrp="1"/>
          </p:cNvSpPr>
          <p:nvPr>
            <p:ph type="body" idx="1"/>
          </p:nvPr>
        </p:nvSpPr>
        <p:spPr/>
        <p:txBody>
          <a:bodyPr/>
          <a:lstStyle/>
          <a:p>
            <a:r>
              <a:rPr lang="en-US" dirty="0"/>
              <a:t>Treasure Coast</a:t>
            </a:r>
          </a:p>
        </p:txBody>
      </p:sp>
      <p:sp>
        <p:nvSpPr>
          <p:cNvPr id="4" name="Content Placeholder 3">
            <a:extLst>
              <a:ext uri="{FF2B5EF4-FFF2-40B4-BE49-F238E27FC236}">
                <a16:creationId xmlns:a16="http://schemas.microsoft.com/office/drawing/2014/main" id="{ACE419BE-4486-0D92-5DB4-D02579ECFEF2}"/>
              </a:ext>
            </a:extLst>
          </p:cNvPr>
          <p:cNvSpPr>
            <a:spLocks noGrp="1"/>
          </p:cNvSpPr>
          <p:nvPr>
            <p:ph sz="half" idx="2"/>
          </p:nvPr>
        </p:nvSpPr>
        <p:spPr/>
        <p:txBody>
          <a:bodyPr>
            <a:normAutofit/>
          </a:bodyPr>
          <a:lstStyle/>
          <a:p>
            <a:r>
              <a:rPr lang="en-US" dirty="0"/>
              <a:t>Provider Liaison:</a:t>
            </a:r>
          </a:p>
          <a:p>
            <a:pPr lvl="1"/>
            <a:r>
              <a:rPr lang="en-US" dirty="0"/>
              <a:t>Laura Restrepo </a:t>
            </a:r>
            <a:r>
              <a:rPr lang="en-US" dirty="0">
                <a:hlinkClick r:id="rId2"/>
              </a:rPr>
              <a:t>lrestrepo@esfl.org</a:t>
            </a:r>
            <a:endParaRPr lang="en-US" dirty="0"/>
          </a:p>
          <a:p>
            <a:r>
              <a:rPr lang="en-US" dirty="0"/>
              <a:t>Provider Relations Manager:</a:t>
            </a:r>
          </a:p>
          <a:p>
            <a:pPr lvl="1"/>
            <a:r>
              <a:rPr lang="en-US" dirty="0"/>
              <a:t>Angie Gonzalez </a:t>
            </a:r>
            <a:r>
              <a:rPr lang="en-US" dirty="0">
                <a:hlinkClick r:id="rId3"/>
              </a:rPr>
              <a:t>agonzalez@esfl.org</a:t>
            </a:r>
            <a:endParaRPr lang="en-US" dirty="0"/>
          </a:p>
        </p:txBody>
      </p:sp>
      <p:sp>
        <p:nvSpPr>
          <p:cNvPr id="5" name="Text Placeholder 4">
            <a:extLst>
              <a:ext uri="{FF2B5EF4-FFF2-40B4-BE49-F238E27FC236}">
                <a16:creationId xmlns:a16="http://schemas.microsoft.com/office/drawing/2014/main" id="{AC544315-91FE-93C6-1FEC-19ED13A1BCE3}"/>
              </a:ext>
            </a:extLst>
          </p:cNvPr>
          <p:cNvSpPr>
            <a:spLocks noGrp="1"/>
          </p:cNvSpPr>
          <p:nvPr>
            <p:ph type="body" sz="quarter" idx="3"/>
          </p:nvPr>
        </p:nvSpPr>
        <p:spPr/>
        <p:txBody>
          <a:bodyPr/>
          <a:lstStyle/>
          <a:p>
            <a:r>
              <a:rPr lang="en-US" dirty="0"/>
              <a:t>North Beaches</a:t>
            </a:r>
          </a:p>
        </p:txBody>
      </p:sp>
      <p:sp>
        <p:nvSpPr>
          <p:cNvPr id="6" name="Content Placeholder 5">
            <a:extLst>
              <a:ext uri="{FF2B5EF4-FFF2-40B4-BE49-F238E27FC236}">
                <a16:creationId xmlns:a16="http://schemas.microsoft.com/office/drawing/2014/main" id="{060BF491-A825-51D3-1825-393354ADD89A}"/>
              </a:ext>
            </a:extLst>
          </p:cNvPr>
          <p:cNvSpPr>
            <a:spLocks noGrp="1"/>
          </p:cNvSpPr>
          <p:nvPr>
            <p:ph sz="quarter" idx="4"/>
          </p:nvPr>
        </p:nvSpPr>
        <p:spPr/>
        <p:txBody>
          <a:bodyPr>
            <a:normAutofit/>
          </a:bodyPr>
          <a:lstStyle/>
          <a:p>
            <a:r>
              <a:rPr lang="en-US" dirty="0"/>
              <a:t>Provider Relations:</a:t>
            </a:r>
          </a:p>
          <a:p>
            <a:pPr lvl="1"/>
            <a:r>
              <a:rPr lang="en-US" dirty="0"/>
              <a:t>Tami Kruger </a:t>
            </a:r>
            <a:r>
              <a:rPr lang="en-US" dirty="0">
                <a:hlinkClick r:id="rId4"/>
              </a:rPr>
              <a:t>tkruger@esfl.org</a:t>
            </a:r>
            <a:endParaRPr lang="en-US" dirty="0"/>
          </a:p>
          <a:p>
            <a:r>
              <a:rPr lang="en-US" dirty="0"/>
              <a:t>Professional Development and Credentialing Coordinator:</a:t>
            </a:r>
          </a:p>
          <a:p>
            <a:pPr lvl="1"/>
            <a:r>
              <a:rPr lang="en-US" dirty="0"/>
              <a:t>Natalie Cardona </a:t>
            </a:r>
            <a:r>
              <a:rPr lang="en-US" dirty="0">
                <a:hlinkClick r:id="rId5"/>
              </a:rPr>
              <a:t>NCardona@esfl.org</a:t>
            </a:r>
            <a:endParaRPr lang="en-US" dirty="0"/>
          </a:p>
          <a:p>
            <a:endParaRPr lang="en-US" dirty="0"/>
          </a:p>
        </p:txBody>
      </p:sp>
      <p:sp>
        <p:nvSpPr>
          <p:cNvPr id="8" name="TextBox 7">
            <a:extLst>
              <a:ext uri="{FF2B5EF4-FFF2-40B4-BE49-F238E27FC236}">
                <a16:creationId xmlns:a16="http://schemas.microsoft.com/office/drawing/2014/main" id="{70A32F2B-5CD3-FBD7-3C6D-3BA8971B3443}"/>
              </a:ext>
            </a:extLst>
          </p:cNvPr>
          <p:cNvSpPr txBox="1"/>
          <p:nvPr/>
        </p:nvSpPr>
        <p:spPr>
          <a:xfrm>
            <a:off x="2836926" y="5260247"/>
            <a:ext cx="6094476" cy="1384995"/>
          </a:xfrm>
          <a:prstGeom prst="rect">
            <a:avLst/>
          </a:prstGeom>
          <a:noFill/>
        </p:spPr>
        <p:txBody>
          <a:bodyPr wrap="square">
            <a:spAutoFit/>
          </a:bodyPr>
          <a:lstStyle/>
          <a:p>
            <a:r>
              <a:rPr lang="en-US" sz="2800" dirty="0"/>
              <a:t>Service Coordinators contacts are based on the one assigned for the child</a:t>
            </a:r>
          </a:p>
        </p:txBody>
      </p:sp>
    </p:spTree>
    <p:extLst>
      <p:ext uri="{BB962C8B-B14F-4D97-AF65-F5344CB8AC3E}">
        <p14:creationId xmlns:p14="http://schemas.microsoft.com/office/powerpoint/2010/main" val="1695459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B0643-9DEF-2E57-F1C1-6828C0FDD211}"/>
              </a:ext>
            </a:extLst>
          </p:cNvPr>
          <p:cNvSpPr>
            <a:spLocks noGrp="1"/>
          </p:cNvSpPr>
          <p:nvPr>
            <p:ph type="title"/>
          </p:nvPr>
        </p:nvSpPr>
        <p:spPr>
          <a:xfrm>
            <a:off x="838201" y="3998018"/>
            <a:ext cx="3981854" cy="2216513"/>
          </a:xfrm>
        </p:spPr>
        <p:txBody>
          <a:bodyPr>
            <a:normAutofit/>
          </a:bodyPr>
          <a:lstStyle/>
          <a:p>
            <a:r>
              <a:rPr lang="en-US" dirty="0"/>
              <a:t>Claim Status Search Steps 1</a:t>
            </a:r>
          </a:p>
        </p:txBody>
      </p:sp>
      <p:sp>
        <p:nvSpPr>
          <p:cNvPr id="1050" name="Content Placeholder 2">
            <a:extLst>
              <a:ext uri="{FF2B5EF4-FFF2-40B4-BE49-F238E27FC236}">
                <a16:creationId xmlns:a16="http://schemas.microsoft.com/office/drawing/2014/main" id="{6EADAC62-FF02-B1FD-9A9A-557BBF1FEEFA}"/>
              </a:ext>
            </a:extLst>
          </p:cNvPr>
          <p:cNvSpPr>
            <a:spLocks noGrp="1"/>
          </p:cNvSpPr>
          <p:nvPr>
            <p:ph idx="1"/>
          </p:nvPr>
        </p:nvSpPr>
        <p:spPr>
          <a:xfrm>
            <a:off x="4970835" y="3998019"/>
            <a:ext cx="6382966" cy="2216512"/>
          </a:xfrm>
        </p:spPr>
        <p:txBody>
          <a:bodyPr>
            <a:normAutofit/>
          </a:bodyPr>
          <a:lstStyle/>
          <a:p>
            <a:pPr marL="0" marR="0" lvl="0" indent="0" defTabSz="914400" rtl="0" eaLnBrk="0" fontAlgn="base" latinLnBrk="0" hangingPunct="0">
              <a:spcBef>
                <a:spcPct val="0"/>
              </a:spcBef>
              <a:spcAft>
                <a:spcPts val="600"/>
              </a:spcAft>
              <a:buClrTx/>
              <a:buSzTx/>
              <a:buNone/>
              <a:tabLst/>
            </a:pPr>
            <a:r>
              <a:rPr kumimoji="0" lang="en-US" altLang="en-US"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rPr>
              <a:t>Locate the search drop down and select claims search</a:t>
            </a:r>
            <a:endParaRPr kumimoji="0" lang="en-US" altLang="en-US" b="0" i="0" u="none" strike="noStrike" cap="none" normalizeH="0" baseline="0" dirty="0">
              <a:ln>
                <a:noFill/>
              </a:ln>
              <a:effectLst/>
              <a:latin typeface="Arial" panose="020B0604020202020204" pitchFamily="34" charset="0"/>
            </a:endParaRPr>
          </a:p>
        </p:txBody>
      </p:sp>
      <p:pic>
        <p:nvPicPr>
          <p:cNvPr id="1031" name="Picture 1">
            <a:extLst>
              <a:ext uri="{FF2B5EF4-FFF2-40B4-BE49-F238E27FC236}">
                <a16:creationId xmlns:a16="http://schemas.microsoft.com/office/drawing/2014/main" id="{433BC237-1550-F8A9-7487-DB3E72F4677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01599" y="704504"/>
            <a:ext cx="9388801" cy="2957472"/>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32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15AC0-723D-ACF5-6CBD-0A9D94A06CC7}"/>
              </a:ext>
            </a:extLst>
          </p:cNvPr>
          <p:cNvSpPr>
            <a:spLocks noGrp="1"/>
          </p:cNvSpPr>
          <p:nvPr>
            <p:ph type="title"/>
          </p:nvPr>
        </p:nvSpPr>
        <p:spPr>
          <a:xfrm>
            <a:off x="838201" y="3998018"/>
            <a:ext cx="3981854" cy="2216513"/>
          </a:xfrm>
        </p:spPr>
        <p:txBody>
          <a:bodyPr>
            <a:normAutofit/>
          </a:bodyPr>
          <a:lstStyle/>
          <a:p>
            <a:r>
              <a:rPr lang="en-US" dirty="0"/>
              <a:t>Claim Status Search Steps 2</a:t>
            </a:r>
          </a:p>
        </p:txBody>
      </p:sp>
      <p:sp>
        <p:nvSpPr>
          <p:cNvPr id="3" name="Content Placeholder 2">
            <a:extLst>
              <a:ext uri="{FF2B5EF4-FFF2-40B4-BE49-F238E27FC236}">
                <a16:creationId xmlns:a16="http://schemas.microsoft.com/office/drawing/2014/main" id="{4414010D-5772-6FE5-1BBF-8C2E041D25C4}"/>
              </a:ext>
            </a:extLst>
          </p:cNvPr>
          <p:cNvSpPr>
            <a:spLocks noGrp="1"/>
          </p:cNvSpPr>
          <p:nvPr>
            <p:ph idx="1"/>
          </p:nvPr>
        </p:nvSpPr>
        <p:spPr>
          <a:xfrm>
            <a:off x="4970835" y="3998019"/>
            <a:ext cx="6382966" cy="2216512"/>
          </a:xfrm>
        </p:spPr>
        <p:txBody>
          <a:bodyPr>
            <a:normAutofit/>
          </a:bodyPr>
          <a:lstStyle/>
          <a:p>
            <a:pPr marL="0" marR="0" lvl="0" indent="0" defTabSz="914400" rtl="0" eaLnBrk="0" fontAlgn="base" latinLnBrk="0" hangingPunct="0">
              <a:spcBef>
                <a:spcPct val="0"/>
              </a:spcBef>
              <a:spcAft>
                <a:spcPts val="600"/>
              </a:spcAft>
              <a:buClrTx/>
              <a:buSzTx/>
              <a:buNone/>
              <a:tabLst/>
            </a:pPr>
            <a:r>
              <a:rPr kumimoji="0" lang="en-US" altLang="en-US" sz="22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rPr>
              <a:t>Fill in your agency name under organization. Input the date range you want to look for. I suggest doing the month of billing ex: 05/01/2026 for service date on or after and 5/31/2026 service date on or before. In this section you can also filter by the child’s name if you are looking for a specific claim. </a:t>
            </a:r>
            <a:endParaRPr kumimoji="0" lang="en-US" altLang="en-US" sz="2200" b="0" i="0" u="none" strike="noStrike" cap="none" normalizeH="0" baseline="0" dirty="0">
              <a:ln>
                <a:noFill/>
              </a:ln>
              <a:effectLst/>
              <a:latin typeface="Arial" panose="020B0604020202020204" pitchFamily="34" charset="0"/>
            </a:endParaRPr>
          </a:p>
        </p:txBody>
      </p:sp>
      <p:pic>
        <p:nvPicPr>
          <p:cNvPr id="2049" name="Picture 1">
            <a:extLst>
              <a:ext uri="{FF2B5EF4-FFF2-40B4-BE49-F238E27FC236}">
                <a16:creationId xmlns:a16="http://schemas.microsoft.com/office/drawing/2014/main" id="{6D37E695-DC54-ED99-2505-B3ADFBD0BAD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83336" y="704504"/>
            <a:ext cx="10025327" cy="2957472"/>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200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66CB7-6F24-E93C-35E0-48CE3503C900}"/>
              </a:ext>
            </a:extLst>
          </p:cNvPr>
          <p:cNvSpPr>
            <a:spLocks noGrp="1"/>
          </p:cNvSpPr>
          <p:nvPr>
            <p:ph type="title"/>
          </p:nvPr>
        </p:nvSpPr>
        <p:spPr>
          <a:xfrm>
            <a:off x="1289305" y="3415754"/>
            <a:ext cx="9471956" cy="1137111"/>
          </a:xfrm>
        </p:spPr>
        <p:txBody>
          <a:bodyPr>
            <a:normAutofit/>
          </a:bodyPr>
          <a:lstStyle/>
          <a:p>
            <a:r>
              <a:rPr lang="en-US" sz="5400" dirty="0"/>
              <a:t>Claim Status Search Steps 3</a:t>
            </a:r>
          </a:p>
        </p:txBody>
      </p:sp>
      <p:sp>
        <p:nvSpPr>
          <p:cNvPr id="3" name="Content Placeholder 2">
            <a:extLst>
              <a:ext uri="{FF2B5EF4-FFF2-40B4-BE49-F238E27FC236}">
                <a16:creationId xmlns:a16="http://schemas.microsoft.com/office/drawing/2014/main" id="{BD0E5B16-BF11-DDEC-F2F8-7FC3FA2F161F}"/>
              </a:ext>
            </a:extLst>
          </p:cNvPr>
          <p:cNvSpPr>
            <a:spLocks noGrp="1"/>
          </p:cNvSpPr>
          <p:nvPr>
            <p:ph idx="1"/>
          </p:nvPr>
        </p:nvSpPr>
        <p:spPr>
          <a:xfrm>
            <a:off x="1289304" y="4612943"/>
            <a:ext cx="7745969" cy="1408222"/>
          </a:xfrm>
        </p:spPr>
        <p:txBody>
          <a:bodyPr anchor="t">
            <a:normAutofit fontScale="92500" lnSpcReduction="20000"/>
          </a:bodyPr>
          <a:lstStyle/>
          <a:p>
            <a:pPr marL="0" marR="0" lvl="0" indent="0" defTabSz="914400" rtl="0" eaLnBrk="0" fontAlgn="base" latinLnBrk="0" hangingPunct="0">
              <a:spcBef>
                <a:spcPct val="0"/>
              </a:spcBef>
              <a:spcAft>
                <a:spcPts val="600"/>
              </a:spcAft>
              <a:buClrTx/>
              <a:buSzTx/>
              <a:buNone/>
              <a:tabLst/>
            </a:pPr>
            <a:r>
              <a:rPr kumimoji="0" lang="en-US" altLang="en-US" sz="20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rPr>
              <a:t>Once you hit search all the claims for the date range will appear and you can see the claim status. Please see the following page for the explanation of what each status means. </a:t>
            </a:r>
          </a:p>
          <a:p>
            <a:pPr marL="0" marR="0" lvl="0" indent="0" defTabSz="914400" rtl="0" eaLnBrk="0" fontAlgn="base" latinLnBrk="0" hangingPunct="0">
              <a:spcBef>
                <a:spcPct val="0"/>
              </a:spcBef>
              <a:spcAft>
                <a:spcPts val="600"/>
              </a:spcAft>
              <a:buClrTx/>
              <a:buSzTx/>
              <a:buNone/>
              <a:tabLst/>
            </a:pPr>
            <a:r>
              <a:rPr lang="en-US" altLang="en-US" sz="2000" b="1" dirty="0">
                <a:solidFill>
                  <a:srgbClr val="FF0000"/>
                </a:solidFill>
                <a:latin typeface="Aptos" panose="020B0004020202020204" pitchFamily="34" charset="0"/>
                <a:cs typeface="Times New Roman" panose="02020603050405020304" pitchFamily="18" charset="0"/>
              </a:rPr>
              <a:t>Status is updated to Fully Paid within 2-3 business days from when you receive payment notification</a:t>
            </a:r>
            <a:endParaRPr kumimoji="0" lang="en-US" altLang="en-US" sz="2000" b="1" i="0" u="none" strike="noStrike" cap="none" normalizeH="0" baseline="0" dirty="0">
              <a:ln>
                <a:noFill/>
              </a:ln>
              <a:solidFill>
                <a:srgbClr val="FF0000"/>
              </a:solidFill>
              <a:effectLst/>
              <a:latin typeface="Arial" panose="020B0604020202020204" pitchFamily="34" charset="0"/>
            </a:endParaRPr>
          </a:p>
        </p:txBody>
      </p:sp>
      <p:pic>
        <p:nvPicPr>
          <p:cNvPr id="3073" name="Picture 1">
            <a:extLst>
              <a:ext uri="{FF2B5EF4-FFF2-40B4-BE49-F238E27FC236}">
                <a16:creationId xmlns:a16="http://schemas.microsoft.com/office/drawing/2014/main" id="{4ECCE337-11D0-1B9A-F31C-DCB227473E4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9712" y="1848603"/>
            <a:ext cx="10769176" cy="513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744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C1B75-6AE6-EDB9-20B0-4BF8D7987DD2}"/>
              </a:ext>
            </a:extLst>
          </p:cNvPr>
          <p:cNvSpPr>
            <a:spLocks noGrp="1"/>
          </p:cNvSpPr>
          <p:nvPr>
            <p:ph type="title"/>
          </p:nvPr>
        </p:nvSpPr>
        <p:spPr/>
        <p:txBody>
          <a:bodyPr/>
          <a:lstStyle/>
          <a:p>
            <a:r>
              <a:rPr lang="en-US" dirty="0"/>
              <a:t>Claim Status Meanings</a:t>
            </a:r>
          </a:p>
        </p:txBody>
      </p:sp>
      <p:sp>
        <p:nvSpPr>
          <p:cNvPr id="3" name="Content Placeholder 2">
            <a:extLst>
              <a:ext uri="{FF2B5EF4-FFF2-40B4-BE49-F238E27FC236}">
                <a16:creationId xmlns:a16="http://schemas.microsoft.com/office/drawing/2014/main" id="{7FD05564-7FF1-5DE9-1BFD-B0D9508E82AB}"/>
              </a:ext>
            </a:extLst>
          </p:cNvPr>
          <p:cNvSpPr>
            <a:spLocks noGrp="1"/>
          </p:cNvSpPr>
          <p:nvPr>
            <p:ph idx="1"/>
          </p:nvPr>
        </p:nvSpPr>
        <p:spPr/>
        <p:txBody>
          <a:bodyPr numCol="2" anchor="ctr">
            <a:normAutofit fontScale="92500" lnSpcReduction="20000"/>
          </a:bodyPr>
          <a:lstStyle/>
          <a:p>
            <a:pPr lvl="1"/>
            <a:r>
              <a:rPr lang="en-US" sz="1800" b="1" dirty="0"/>
              <a:t>PENDING BILLER REVIEW</a:t>
            </a:r>
            <a:r>
              <a:rPr lang="en-US" sz="1800" dirty="0"/>
              <a:t>: claim was made and provider needs to review and approve to submit to us for payment</a:t>
            </a:r>
          </a:p>
          <a:p>
            <a:pPr lvl="1"/>
            <a:r>
              <a:rPr lang="en-US" sz="1800" b="1" dirty="0"/>
              <a:t>PENDING PART C BULK/MANUAL REVIEW</a:t>
            </a:r>
            <a:r>
              <a:rPr lang="en-US" sz="1800" dirty="0"/>
              <a:t>: claim has been submitted to the LES (billing department) to be reviewed and approved/rejected</a:t>
            </a:r>
          </a:p>
          <a:p>
            <a:pPr lvl="1"/>
            <a:r>
              <a:rPr lang="en-US" sz="1800" b="1" dirty="0"/>
              <a:t>PART C APPROVED:</a:t>
            </a:r>
            <a:r>
              <a:rPr lang="en-US" sz="1800" dirty="0"/>
              <a:t> Billing Specialist has approved claim, and it has been pushed by the manager to get ready to send out for payments</a:t>
            </a:r>
          </a:p>
          <a:p>
            <a:pPr lvl="1"/>
            <a:r>
              <a:rPr lang="en-US" sz="1800" b="1" dirty="0"/>
              <a:t>PENDING PART C EXTRACT:</a:t>
            </a:r>
            <a:r>
              <a:rPr lang="en-US" sz="1800" dirty="0"/>
              <a:t> claim has been pulled to submit the extract report to accounting</a:t>
            </a:r>
          </a:p>
          <a:p>
            <a:pPr lvl="1"/>
            <a:r>
              <a:rPr lang="en-US" sz="1800" b="1" dirty="0"/>
              <a:t>PENDING PART C PAYMENT:</a:t>
            </a:r>
            <a:r>
              <a:rPr lang="en-US" sz="1800" dirty="0"/>
              <a:t> extract report has been submitted to accounting for payment to be issued</a:t>
            </a:r>
          </a:p>
          <a:p>
            <a:pPr lvl="1"/>
            <a:r>
              <a:rPr lang="en-US" sz="1800" b="1" dirty="0"/>
              <a:t>FULLY PAID:</a:t>
            </a:r>
            <a:r>
              <a:rPr lang="en-US" sz="1800" dirty="0"/>
              <a:t> payment has been sent out, and claim has been updated with check/ach number and date it was paid</a:t>
            </a:r>
          </a:p>
          <a:p>
            <a:pPr lvl="1"/>
            <a:r>
              <a:rPr lang="en-US" sz="1800" b="1" dirty="0"/>
              <a:t>PAYER REJECTED:</a:t>
            </a:r>
            <a:r>
              <a:rPr lang="en-US" sz="1800" dirty="0"/>
              <a:t> Billing Specialist has sent back to provider to correct</a:t>
            </a:r>
          </a:p>
          <a:p>
            <a:pPr lvl="1"/>
            <a:r>
              <a:rPr lang="en-US" sz="1800" b="1" dirty="0"/>
              <a:t>DENIED:</a:t>
            </a:r>
            <a:r>
              <a:rPr lang="en-US" sz="1800" dirty="0"/>
              <a:t> Claim has been marked as not payable</a:t>
            </a:r>
          </a:p>
          <a:p>
            <a:pPr lvl="1"/>
            <a:r>
              <a:rPr lang="en-US" sz="1800" b="1" dirty="0"/>
              <a:t>VOID:</a:t>
            </a:r>
            <a:r>
              <a:rPr lang="en-US" sz="1800" dirty="0"/>
              <a:t> claim has been marked by provider to not submit for payment</a:t>
            </a:r>
          </a:p>
          <a:p>
            <a:pPr lvl="1"/>
            <a:r>
              <a:rPr lang="en-US" sz="1800" b="1" dirty="0"/>
              <a:t>DUPLICATE:</a:t>
            </a:r>
            <a:r>
              <a:rPr lang="en-US" sz="1800" dirty="0"/>
              <a:t> claim has been submitted more than once -- claim not payable</a:t>
            </a:r>
          </a:p>
          <a:p>
            <a:pPr lvl="1"/>
            <a:r>
              <a:rPr lang="en-US" sz="1800" b="1" dirty="0"/>
              <a:t>PENDING UPDATES:</a:t>
            </a:r>
            <a:r>
              <a:rPr lang="en-US" sz="1800" dirty="0"/>
              <a:t> this status is shown when a provider sends claims back to themselves while they are working their pending biller review dashboard</a:t>
            </a:r>
          </a:p>
        </p:txBody>
      </p:sp>
    </p:spTree>
    <p:extLst>
      <p:ext uri="{BB962C8B-B14F-4D97-AF65-F5344CB8AC3E}">
        <p14:creationId xmlns:p14="http://schemas.microsoft.com/office/powerpoint/2010/main" val="3744195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20129-FA68-13C8-D9BF-1056DAE7D8D7}"/>
              </a:ext>
            </a:extLst>
          </p:cNvPr>
          <p:cNvSpPr>
            <a:spLocks noGrp="1"/>
          </p:cNvSpPr>
          <p:nvPr>
            <p:ph type="title"/>
          </p:nvPr>
        </p:nvSpPr>
        <p:spPr/>
        <p:txBody>
          <a:bodyPr/>
          <a:lstStyle/>
          <a:p>
            <a:r>
              <a:rPr lang="en-US" dirty="0"/>
              <a:t>Claim Status Report through ESDS</a:t>
            </a:r>
          </a:p>
        </p:txBody>
      </p:sp>
      <p:sp>
        <p:nvSpPr>
          <p:cNvPr id="3" name="Content Placeholder 2">
            <a:extLst>
              <a:ext uri="{FF2B5EF4-FFF2-40B4-BE49-F238E27FC236}">
                <a16:creationId xmlns:a16="http://schemas.microsoft.com/office/drawing/2014/main" id="{01815B26-5AD0-3890-10FA-699DF124C520}"/>
              </a:ext>
            </a:extLst>
          </p:cNvPr>
          <p:cNvSpPr>
            <a:spLocks noGrp="1"/>
          </p:cNvSpPr>
          <p:nvPr>
            <p:ph idx="1"/>
          </p:nvPr>
        </p:nvSpPr>
        <p:spPr/>
        <p:txBody>
          <a:bodyPr>
            <a:normAutofit fontScale="85000" lnSpcReduction="20000"/>
          </a:bodyPr>
          <a:lstStyle/>
          <a:p>
            <a:pPr marL="0" indent="0">
              <a:buNone/>
            </a:pPr>
            <a:r>
              <a:rPr lang="en-US" dirty="0"/>
              <a:t>Go to Reporting/ Personalized reports/ then choose reports you can personalize, personalized or delivered.</a:t>
            </a:r>
          </a:p>
          <a:p>
            <a:pPr marL="0" indent="0">
              <a:buNone/>
            </a:pPr>
            <a:endParaRPr lang="en-US" dirty="0"/>
          </a:p>
          <a:p>
            <a:pPr marL="0" indent="0">
              <a:buNone/>
            </a:pPr>
            <a:r>
              <a:rPr lang="en-US" dirty="0"/>
              <a:t>Program:   Search for your company name (XXX), choosing both the XXX </a:t>
            </a:r>
            <a:r>
              <a:rPr lang="en-US" dirty="0" err="1"/>
              <a:t>Earlyservices</a:t>
            </a:r>
            <a:r>
              <a:rPr lang="en-US" dirty="0"/>
              <a:t> and XXX Therapist as they are applicable to your agency.</a:t>
            </a:r>
          </a:p>
          <a:p>
            <a:pPr marL="0" indent="0">
              <a:buNone/>
            </a:pPr>
            <a:endParaRPr lang="en-US" dirty="0"/>
          </a:p>
          <a:p>
            <a:pPr marL="0" indent="0">
              <a:buNone/>
            </a:pPr>
            <a:r>
              <a:rPr lang="en-US" dirty="0"/>
              <a:t>Non-Insurance payer name: Part C</a:t>
            </a:r>
          </a:p>
          <a:p>
            <a:pPr marL="0" indent="0">
              <a:buNone/>
            </a:pPr>
            <a:endParaRPr lang="en-US" dirty="0"/>
          </a:p>
          <a:p>
            <a:pPr marL="0" indent="0">
              <a:buNone/>
            </a:pPr>
            <a:r>
              <a:rPr lang="en-US" dirty="0"/>
              <a:t>service on or after Date:  	mm/dd/</a:t>
            </a:r>
            <a:r>
              <a:rPr lang="en-US" dirty="0" err="1"/>
              <a:t>yy</a:t>
            </a:r>
            <a:r>
              <a:rPr lang="en-US" dirty="0"/>
              <a:t> 1st of the Month the date of service</a:t>
            </a:r>
          </a:p>
          <a:p>
            <a:pPr marL="0" indent="0">
              <a:buNone/>
            </a:pPr>
            <a:r>
              <a:rPr lang="en-US" dirty="0"/>
              <a:t>service on or Before Date:      last day of the month </a:t>
            </a:r>
          </a:p>
          <a:p>
            <a:pPr marL="0" indent="0">
              <a:buNone/>
            </a:pPr>
            <a:endParaRPr lang="en-US" dirty="0"/>
          </a:p>
          <a:p>
            <a:pPr marL="0" indent="0">
              <a:buNone/>
            </a:pPr>
            <a:r>
              <a:rPr lang="en-US" dirty="0"/>
              <a:t>Run Report:   XLSX</a:t>
            </a:r>
          </a:p>
          <a:p>
            <a:pPr marL="0" indent="0">
              <a:buNone/>
            </a:pPr>
            <a:endParaRPr lang="en-US" dirty="0"/>
          </a:p>
          <a:p>
            <a:pPr marL="0" indent="0">
              <a:buNone/>
            </a:pPr>
            <a:r>
              <a:rPr lang="en-US" dirty="0"/>
              <a:t>An email will be sent when a report is completed, click on MY REPORTS, and you will see the screen with status of report, click blue arrow to download. You can also download from email if you prefer.</a:t>
            </a:r>
          </a:p>
          <a:p>
            <a:endParaRPr lang="en-US" dirty="0"/>
          </a:p>
        </p:txBody>
      </p:sp>
    </p:spTree>
    <p:extLst>
      <p:ext uri="{BB962C8B-B14F-4D97-AF65-F5344CB8AC3E}">
        <p14:creationId xmlns:p14="http://schemas.microsoft.com/office/powerpoint/2010/main" val="2376220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A645F-202B-7FF8-A850-280A9C14061F}"/>
              </a:ext>
            </a:extLst>
          </p:cNvPr>
          <p:cNvSpPr>
            <a:spLocks noGrp="1"/>
          </p:cNvSpPr>
          <p:nvPr>
            <p:ph type="title"/>
          </p:nvPr>
        </p:nvSpPr>
        <p:spPr/>
        <p:txBody>
          <a:bodyPr/>
          <a:lstStyle/>
          <a:p>
            <a:r>
              <a:rPr lang="en-US" dirty="0"/>
              <a:t>Flow of Claims</a:t>
            </a:r>
          </a:p>
        </p:txBody>
      </p:sp>
      <p:sp>
        <p:nvSpPr>
          <p:cNvPr id="3" name="Content Placeholder 2">
            <a:extLst>
              <a:ext uri="{FF2B5EF4-FFF2-40B4-BE49-F238E27FC236}">
                <a16:creationId xmlns:a16="http://schemas.microsoft.com/office/drawing/2014/main" id="{A963D417-9F2B-626F-D4B7-A7FBF04A2C4D}"/>
              </a:ext>
            </a:extLst>
          </p:cNvPr>
          <p:cNvSpPr>
            <a:spLocks noGrp="1"/>
          </p:cNvSpPr>
          <p:nvPr>
            <p:ph idx="1"/>
          </p:nvPr>
        </p:nvSpPr>
        <p:spPr/>
        <p:txBody>
          <a:bodyPr>
            <a:normAutofit fontScale="70000" lnSpcReduction="20000"/>
          </a:bodyPr>
          <a:lstStyle/>
          <a:p>
            <a:pPr marL="514350" indent="-514350">
              <a:buFont typeface="+mj-lt"/>
              <a:buAutoNum type="arabicPeriod"/>
            </a:pPr>
            <a:r>
              <a:rPr lang="en-US" dirty="0"/>
              <a:t>Contact note is created and submitted for billing</a:t>
            </a:r>
          </a:p>
          <a:p>
            <a:pPr marL="514350" indent="-514350">
              <a:buFont typeface="+mj-lt"/>
              <a:buAutoNum type="arabicPeriod"/>
            </a:pPr>
            <a:r>
              <a:rPr lang="en-US" dirty="0"/>
              <a:t>Claim enters Pending Biller Review status</a:t>
            </a:r>
          </a:p>
          <a:p>
            <a:pPr marL="514350" indent="-514350">
              <a:buFont typeface="+mj-lt"/>
              <a:buAutoNum type="arabicPeriod"/>
            </a:pPr>
            <a:r>
              <a:rPr lang="en-US" dirty="0"/>
              <a:t>Claim goes to either Pending Part C Bulk Review or Pending Manual Review</a:t>
            </a:r>
          </a:p>
          <a:p>
            <a:pPr lvl="1"/>
            <a:r>
              <a:rPr lang="en-US" dirty="0"/>
              <a:t>Manual Review is for claims sent in with an override, a waiver or an EOB</a:t>
            </a:r>
          </a:p>
          <a:p>
            <a:pPr marL="514350" indent="-514350">
              <a:buFont typeface="+mj-lt"/>
              <a:buAutoNum type="arabicPeriod"/>
            </a:pPr>
            <a:r>
              <a:rPr lang="en-US" dirty="0"/>
              <a:t>Claim is either approved or sent back to the provider to fix</a:t>
            </a:r>
          </a:p>
          <a:p>
            <a:pPr lvl="1"/>
            <a:r>
              <a:rPr lang="en-US" dirty="0"/>
              <a:t>If approved and good to go it will say Part C Approved</a:t>
            </a:r>
          </a:p>
          <a:p>
            <a:pPr lvl="1"/>
            <a:r>
              <a:rPr lang="en-US" dirty="0"/>
              <a:t>If rejected it will say Payer Rejected</a:t>
            </a:r>
          </a:p>
          <a:p>
            <a:pPr marL="514350" indent="-514350">
              <a:buFont typeface="+mj-lt"/>
              <a:buAutoNum type="arabicPeriod"/>
            </a:pPr>
            <a:r>
              <a:rPr lang="en-US" dirty="0"/>
              <a:t>Once approved and the claims are pulled on a report to send to accounting so they can cut a check that status is Pending Part C Extract</a:t>
            </a:r>
          </a:p>
          <a:p>
            <a:pPr marL="514350" indent="-514350">
              <a:buFont typeface="+mj-lt"/>
              <a:buAutoNum type="arabicPeriod"/>
            </a:pPr>
            <a:r>
              <a:rPr lang="en-US" dirty="0"/>
              <a:t>Once the extract (report) has been sent to the accounting department it will enter a Pending Part C Payment status while a check is cut</a:t>
            </a:r>
          </a:p>
          <a:p>
            <a:pPr marL="514350" indent="-514350">
              <a:buFont typeface="+mj-lt"/>
              <a:buAutoNum type="arabicPeriod"/>
            </a:pPr>
            <a:r>
              <a:rPr lang="en-US" dirty="0"/>
              <a:t>Once payment has been sent and the billing department is given your check/ach numbers the claims will be updated to Fully Paid with the date the payment was made and ach/check number –this part will be updated within 2-3 business days after you receive notification that payment has been made, please do not email during this time for claim status if after 3 business days it has not been updated email your biller not the email the notification came from.</a:t>
            </a:r>
          </a:p>
          <a:p>
            <a:pPr marL="0" indent="0">
              <a:buNone/>
            </a:pPr>
            <a:r>
              <a:rPr lang="en-US" b="1" dirty="0">
                <a:solidFill>
                  <a:srgbClr val="FF0000"/>
                </a:solidFill>
              </a:rPr>
              <a:t>Payments may be made in smaller batches is fund allow. Please allow up to 30 days from submission to receive payment per your contracts.</a:t>
            </a:r>
          </a:p>
        </p:txBody>
      </p:sp>
    </p:spTree>
    <p:extLst>
      <p:ext uri="{BB962C8B-B14F-4D97-AF65-F5344CB8AC3E}">
        <p14:creationId xmlns:p14="http://schemas.microsoft.com/office/powerpoint/2010/main" val="1368116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F479C-6F76-F12C-F7E8-2F13FC18A6D1}"/>
              </a:ext>
            </a:extLst>
          </p:cNvPr>
          <p:cNvSpPr>
            <a:spLocks noGrp="1"/>
          </p:cNvSpPr>
          <p:nvPr>
            <p:ph type="title"/>
          </p:nvPr>
        </p:nvSpPr>
        <p:spPr/>
        <p:txBody>
          <a:bodyPr/>
          <a:lstStyle/>
          <a:p>
            <a:r>
              <a:rPr lang="en-US" dirty="0"/>
              <a:t>WHO TO EMAIL</a:t>
            </a:r>
          </a:p>
        </p:txBody>
      </p:sp>
      <p:sp>
        <p:nvSpPr>
          <p:cNvPr id="3" name="Content Placeholder 2">
            <a:extLst>
              <a:ext uri="{FF2B5EF4-FFF2-40B4-BE49-F238E27FC236}">
                <a16:creationId xmlns:a16="http://schemas.microsoft.com/office/drawing/2014/main" id="{E5F48F0F-784B-8239-7A49-8DB4946DF535}"/>
              </a:ext>
            </a:extLst>
          </p:cNvPr>
          <p:cNvSpPr>
            <a:spLocks noGrp="1"/>
          </p:cNvSpPr>
          <p:nvPr>
            <p:ph idx="1"/>
          </p:nvPr>
        </p:nvSpPr>
        <p:spPr/>
        <p:txBody>
          <a:bodyPr>
            <a:normAutofit fontScale="92500" lnSpcReduction="20000"/>
          </a:bodyPr>
          <a:lstStyle/>
          <a:p>
            <a:pPr>
              <a:buFont typeface="Wingdings" panose="05000000000000000000" pitchFamily="2" charset="2"/>
              <a:buChar char="v"/>
            </a:pPr>
            <a:r>
              <a:rPr lang="en-US" sz="2000" dirty="0"/>
              <a:t>Billing questions regarding your monies, claim status, rejections and reprocesses go to your biller/billing department. </a:t>
            </a:r>
          </a:p>
          <a:p>
            <a:pPr lvl="1">
              <a:buFont typeface="Wingdings" panose="05000000000000000000" pitchFamily="2" charset="2"/>
              <a:buChar char="v"/>
            </a:pPr>
            <a:r>
              <a:rPr lang="en-US" sz="1600" dirty="0"/>
              <a:t>Allow your billers 2-3 business days to respond to your email as your billers are focused on pushing your claims out for payment. Please do not start a new thread when asking for a follow up just go to your sent box and reply to the email asking for a follow up and cc the billing lead or the billing manager if you haven’t received a response.</a:t>
            </a:r>
          </a:p>
          <a:p>
            <a:pPr>
              <a:buFont typeface="Wingdings" panose="05000000000000000000" pitchFamily="2" charset="2"/>
              <a:buChar char="v"/>
            </a:pPr>
            <a:r>
              <a:rPr lang="en-US" sz="2000" dirty="0"/>
              <a:t>Auth issues, visit frequency, issues w/ starting visits, and requesting part c coverage instead of billing MED/TPIN go to your service coordinator for the child in question</a:t>
            </a:r>
          </a:p>
          <a:p>
            <a:pPr>
              <a:buFont typeface="Wingdings" panose="05000000000000000000" pitchFamily="2" charset="2"/>
              <a:buChar char="v"/>
            </a:pPr>
            <a:r>
              <a:rPr lang="en-US" sz="2000" dirty="0"/>
              <a:t>Insurance error messages go to the provider liaison (you can still submit the claim if its part c w/ override)</a:t>
            </a:r>
          </a:p>
          <a:p>
            <a:pPr>
              <a:buFont typeface="Wingdings" panose="05000000000000000000" pitchFamily="2" charset="2"/>
              <a:buChar char="v"/>
            </a:pPr>
            <a:r>
              <a:rPr lang="en-US" sz="2000" dirty="0"/>
              <a:t>Professional liability, auto insurance, account suspended status issues, and organization errors go to your provider liaison</a:t>
            </a:r>
          </a:p>
          <a:p>
            <a:pPr marL="0" indent="0" algn="ctr">
              <a:buNone/>
            </a:pPr>
            <a:r>
              <a:rPr lang="en-US" sz="2000" b="1" dirty="0">
                <a:solidFill>
                  <a:srgbClr val="FF0000"/>
                </a:solidFill>
              </a:rPr>
              <a:t>Emails sent to the incorrect departments will cause you to receive a delayed response</a:t>
            </a:r>
          </a:p>
        </p:txBody>
      </p:sp>
    </p:spTree>
    <p:extLst>
      <p:ext uri="{BB962C8B-B14F-4D97-AF65-F5344CB8AC3E}">
        <p14:creationId xmlns:p14="http://schemas.microsoft.com/office/powerpoint/2010/main" val="2937374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DAF90-F809-F2B1-B25D-E65379E4DF51}"/>
              </a:ext>
            </a:extLst>
          </p:cNvPr>
          <p:cNvSpPr>
            <a:spLocks noGrp="1"/>
          </p:cNvSpPr>
          <p:nvPr>
            <p:ph type="title"/>
          </p:nvPr>
        </p:nvSpPr>
        <p:spPr/>
        <p:txBody>
          <a:bodyPr>
            <a:normAutofit fontScale="90000"/>
          </a:bodyPr>
          <a:lstStyle/>
          <a:p>
            <a:r>
              <a:rPr lang="en-US" dirty="0"/>
              <a:t>Point of Contacts for Billing Inquiries</a:t>
            </a:r>
          </a:p>
        </p:txBody>
      </p:sp>
      <p:sp>
        <p:nvSpPr>
          <p:cNvPr id="3" name="Text Placeholder 2">
            <a:extLst>
              <a:ext uri="{FF2B5EF4-FFF2-40B4-BE49-F238E27FC236}">
                <a16:creationId xmlns:a16="http://schemas.microsoft.com/office/drawing/2014/main" id="{56AC898B-8797-BBAD-8B17-1E2206C32C21}"/>
              </a:ext>
            </a:extLst>
          </p:cNvPr>
          <p:cNvSpPr>
            <a:spLocks noGrp="1"/>
          </p:cNvSpPr>
          <p:nvPr>
            <p:ph type="body" idx="1"/>
          </p:nvPr>
        </p:nvSpPr>
        <p:spPr/>
        <p:txBody>
          <a:bodyPr/>
          <a:lstStyle/>
          <a:p>
            <a:r>
              <a:rPr lang="en-US" dirty="0"/>
              <a:t>TREASURE COAST</a:t>
            </a:r>
          </a:p>
        </p:txBody>
      </p:sp>
      <p:sp>
        <p:nvSpPr>
          <p:cNvPr id="4" name="Content Placeholder 3">
            <a:extLst>
              <a:ext uri="{FF2B5EF4-FFF2-40B4-BE49-F238E27FC236}">
                <a16:creationId xmlns:a16="http://schemas.microsoft.com/office/drawing/2014/main" id="{D912B919-2C9E-BCA8-9E62-370407A72B3B}"/>
              </a:ext>
            </a:extLst>
          </p:cNvPr>
          <p:cNvSpPr>
            <a:spLocks noGrp="1"/>
          </p:cNvSpPr>
          <p:nvPr>
            <p:ph sz="half" idx="2"/>
          </p:nvPr>
        </p:nvSpPr>
        <p:spPr/>
        <p:txBody>
          <a:bodyPr>
            <a:normAutofit fontScale="62500" lnSpcReduction="20000"/>
          </a:bodyPr>
          <a:lstStyle/>
          <a:p>
            <a:r>
              <a:rPr lang="en-US" sz="2400" dirty="0"/>
              <a:t>Agencies are split in half in alphabetical order</a:t>
            </a:r>
          </a:p>
          <a:p>
            <a:pPr lvl="1"/>
            <a:r>
              <a:rPr lang="en-US" sz="2000" dirty="0"/>
              <a:t>Agencies A-L: Nataly Rodriguez Salazar </a:t>
            </a:r>
            <a:r>
              <a:rPr lang="en-US" sz="2000" dirty="0">
                <a:hlinkClick r:id="rId2"/>
              </a:rPr>
              <a:t>nrodriguez-Salazar@esfl.org</a:t>
            </a:r>
            <a:endParaRPr lang="en-US" sz="2000" dirty="0"/>
          </a:p>
          <a:p>
            <a:pPr lvl="1"/>
            <a:r>
              <a:rPr lang="en-US" sz="2000" dirty="0"/>
              <a:t>Agencies M-Z: </a:t>
            </a:r>
            <a:r>
              <a:rPr lang="en-US" sz="2000" dirty="0" err="1"/>
              <a:t>Neyshma</a:t>
            </a:r>
            <a:r>
              <a:rPr lang="en-US" sz="2000" dirty="0"/>
              <a:t> Rodriguez Melendez </a:t>
            </a:r>
            <a:r>
              <a:rPr lang="en-US" sz="2000" dirty="0">
                <a:hlinkClick r:id="rId3"/>
              </a:rPr>
              <a:t>nrodriguez-melendez@esfl.org</a:t>
            </a:r>
            <a:endParaRPr lang="en-US" sz="2000" dirty="0"/>
          </a:p>
          <a:p>
            <a:pPr lvl="1"/>
            <a:r>
              <a:rPr lang="en-US" sz="2000" dirty="0"/>
              <a:t>Billing Lead for escalations: Joaneliz Lopez </a:t>
            </a:r>
            <a:r>
              <a:rPr lang="en-US" sz="2000" dirty="0">
                <a:hlinkClick r:id="rId4"/>
              </a:rPr>
              <a:t>jlopez@esfl.org</a:t>
            </a:r>
            <a:endParaRPr lang="en-US" sz="2000" dirty="0"/>
          </a:p>
          <a:p>
            <a:pPr lvl="1"/>
            <a:r>
              <a:rPr lang="en-US" sz="2000" dirty="0"/>
              <a:t>Billing Department Manager: Keyshla Rodriguez Melendez </a:t>
            </a:r>
            <a:r>
              <a:rPr lang="en-US" sz="2000" dirty="0">
                <a:hlinkClick r:id="rId5"/>
              </a:rPr>
              <a:t>krodriguez-melendez@esfl.org</a:t>
            </a:r>
            <a:endParaRPr lang="en-US" sz="2000" dirty="0"/>
          </a:p>
          <a:p>
            <a:pPr marL="457200" lvl="1" indent="0">
              <a:buNone/>
            </a:pPr>
            <a:r>
              <a:rPr lang="en-US" sz="2000" dirty="0"/>
              <a:t>**If your agency name is your first and last name where you fall is based on what you use for your Tax ID. If you use your social security number as your Tax ID then it will be based off your last name. If you have a Tax ID then it will be based off your first name.</a:t>
            </a:r>
          </a:p>
        </p:txBody>
      </p:sp>
      <p:sp>
        <p:nvSpPr>
          <p:cNvPr id="5" name="Text Placeholder 4">
            <a:extLst>
              <a:ext uri="{FF2B5EF4-FFF2-40B4-BE49-F238E27FC236}">
                <a16:creationId xmlns:a16="http://schemas.microsoft.com/office/drawing/2014/main" id="{B9C75DF0-118B-2DE0-613A-53B5FE6117DA}"/>
              </a:ext>
            </a:extLst>
          </p:cNvPr>
          <p:cNvSpPr>
            <a:spLocks noGrp="1"/>
          </p:cNvSpPr>
          <p:nvPr>
            <p:ph type="body" sz="quarter" idx="3"/>
          </p:nvPr>
        </p:nvSpPr>
        <p:spPr/>
        <p:txBody>
          <a:bodyPr/>
          <a:lstStyle/>
          <a:p>
            <a:r>
              <a:rPr lang="en-US" dirty="0"/>
              <a:t>NORTH BEACHES</a:t>
            </a:r>
          </a:p>
        </p:txBody>
      </p:sp>
      <p:sp>
        <p:nvSpPr>
          <p:cNvPr id="6" name="Content Placeholder 5">
            <a:extLst>
              <a:ext uri="{FF2B5EF4-FFF2-40B4-BE49-F238E27FC236}">
                <a16:creationId xmlns:a16="http://schemas.microsoft.com/office/drawing/2014/main" id="{11ED5212-CA4D-5DD1-8F03-BB165F617489}"/>
              </a:ext>
            </a:extLst>
          </p:cNvPr>
          <p:cNvSpPr>
            <a:spLocks noGrp="1"/>
          </p:cNvSpPr>
          <p:nvPr>
            <p:ph sz="quarter" idx="4"/>
          </p:nvPr>
        </p:nvSpPr>
        <p:spPr/>
        <p:txBody>
          <a:bodyPr>
            <a:normAutofit fontScale="62500" lnSpcReduction="20000"/>
          </a:bodyPr>
          <a:lstStyle/>
          <a:p>
            <a:r>
              <a:rPr lang="en-US" dirty="0"/>
              <a:t>Agencies are split in half in alphabetical order</a:t>
            </a:r>
          </a:p>
          <a:p>
            <a:pPr lvl="1"/>
            <a:r>
              <a:rPr lang="en-US" dirty="0"/>
              <a:t>Agencies A-J: Josette Malcolm </a:t>
            </a:r>
            <a:r>
              <a:rPr lang="en-US" dirty="0">
                <a:hlinkClick r:id="rId6"/>
              </a:rPr>
              <a:t>jmalcolm@esfl.org</a:t>
            </a:r>
            <a:endParaRPr lang="en-US" dirty="0"/>
          </a:p>
          <a:p>
            <a:pPr lvl="1"/>
            <a:r>
              <a:rPr lang="en-US" dirty="0"/>
              <a:t>Agencies K-Z: Zion Hill </a:t>
            </a:r>
            <a:r>
              <a:rPr lang="en-US" dirty="0">
                <a:hlinkClick r:id="rId7"/>
              </a:rPr>
              <a:t>zhill@esfl.org</a:t>
            </a:r>
            <a:endParaRPr lang="en-US" dirty="0"/>
          </a:p>
          <a:p>
            <a:pPr lvl="1"/>
            <a:r>
              <a:rPr lang="en-US" dirty="0"/>
              <a:t>Billing Department Manager for escalations: Keyshla Rodriguez Melendez </a:t>
            </a:r>
            <a:r>
              <a:rPr lang="en-US" dirty="0">
                <a:hlinkClick r:id="rId5"/>
              </a:rPr>
              <a:t>krodriguez-melendez@esfl.org</a:t>
            </a:r>
            <a:endParaRPr lang="en-US" dirty="0"/>
          </a:p>
        </p:txBody>
      </p:sp>
    </p:spTree>
    <p:extLst>
      <p:ext uri="{BB962C8B-B14F-4D97-AF65-F5344CB8AC3E}">
        <p14:creationId xmlns:p14="http://schemas.microsoft.com/office/powerpoint/2010/main" val="27954431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345</TotalTime>
  <Words>1144</Words>
  <Application>Microsoft Office PowerPoint</Application>
  <PresentationFormat>Widescreen</PresentationFormat>
  <Paragraphs>78</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Arial</vt:lpstr>
      <vt:lpstr>Century Gothic</vt:lpstr>
      <vt:lpstr>Garamond</vt:lpstr>
      <vt:lpstr>Wingdings</vt:lpstr>
      <vt:lpstr>Savon</vt:lpstr>
      <vt:lpstr>Community Provider</vt:lpstr>
      <vt:lpstr>Claim Status Search Steps 1</vt:lpstr>
      <vt:lpstr>Claim Status Search Steps 2</vt:lpstr>
      <vt:lpstr>Claim Status Search Steps 3</vt:lpstr>
      <vt:lpstr>Claim Status Meanings</vt:lpstr>
      <vt:lpstr>Claim Status Report through ESDS</vt:lpstr>
      <vt:lpstr>Flow of Claims</vt:lpstr>
      <vt:lpstr>WHO TO EMAIL</vt:lpstr>
      <vt:lpstr>Point of Contacts for Billing Inquiries</vt:lpstr>
      <vt:lpstr>Other Inquiries Points of 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Keyshla Rodriguez Melendez</dc:creator>
  <cp:lastModifiedBy>Keyshla Rodriguez Melendez</cp:lastModifiedBy>
  <cp:revision>1</cp:revision>
  <dcterms:created xsi:type="dcterms:W3CDTF">2026-07-08T17:46:55Z</dcterms:created>
  <dcterms:modified xsi:type="dcterms:W3CDTF">2026-07-30T18:10:46Z</dcterms:modified>
</cp:coreProperties>
</file>